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10EA22-E6F2-4333-8FD2-8039C89997AC}">
  <a:tblStyle styleId="{5A10EA22-E6F2-4333-8FD2-8039C89997A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aef2e31b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aef2e31b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[A]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aef2e31b5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aef2e31b5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[A] : (6.5mins)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aef2e31b5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aef2e31b5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[H] : (9mins)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Current Sense PCB with the goal of maximizing utility of 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Packing components as closely as possible while also keeping in mind PCB design constraints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Design/manufacturing constraints from Bay Area Circuits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 Power/Current PCB Design constraints</a:t>
            </a:r>
            <a:endParaRPr>
              <a:solidFill>
                <a:schemeClr val="dk1"/>
              </a:solidFill>
            </a:endParaRPr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High Current requires polygon pours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4 Layer Board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Current Sense and Band gap reference voltage on top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Rest of Current Sense and block schematics on the bottom</a:t>
            </a:r>
            <a:endParaRPr>
              <a:solidFill>
                <a:schemeClr val="dk1"/>
              </a:solidFill>
            </a:endParaRPr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Multiple iterations to reach this compact design</a:t>
            </a:r>
            <a:endParaRPr>
              <a:solidFill>
                <a:schemeClr val="dk1"/>
              </a:solidFill>
            </a:endParaRPr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Most difficult part was designing with through hole connectors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Learned a lot about component searching, creating footprints, and working with PCB Editor with Capture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End Result: Current Sense Board that’s the size of a thumb drive that can measure up to 20A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aef2e31b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aef2e31b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[H]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ef2e31b5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ef2e31b5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64242160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64242160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64242160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64242160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ef2e31b5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aef2e31b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642421601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64242160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aef2e31b5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aef2e31b5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aef2e31b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aef2e31b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[E]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64242160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64242160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aef2e31b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aef2e31b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aef2e31b5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aef2e31b5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aef2e31b5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aef2e31b5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64242160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64242160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aef2e31b5_2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aef2e31b5_2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 ES (12.5mins)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[A/H] : PMD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aef2e31b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aef2e31b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ef2e31b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aef2e31b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aef2e31b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aef2e31b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[H] : (1min)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ef2e31b5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ef2e31b5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[H]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Current standards for EVs include separate inverter and battery system which results in more expensive manufacturing and maintenance costs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As EV ownership increases, manufacturing and maintenance for EVs will increase as well.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Combining the inverter and battery system to be modular will improve costs for manufacturing and require less training for maintenance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aef2e31b5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aef2e31b5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[H] : (2min)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aef2e31b5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aef2e31b5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[A] : MMC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Contains old design of current sense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Designed a new current sense module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Designed a new voltage sensor module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Added LDO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 DSP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aef2e31b5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aef2e31b5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[A] : PMD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Again, possibly reiterate what’s being redesigned (current sense and voltage sense modules) and added (LDO)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 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aef2e31b5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aef2e31b5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[J] : (4mins)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aef2e31b5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aef2e31b5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[A] 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_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andrew-tran-0b941963/" TargetMode="External"/><Relationship Id="rId4" Type="http://schemas.openxmlformats.org/officeDocument/2006/relationships/hyperlink" Target="https://www.linkedin.com/in/hiromi-saito-926816194/" TargetMode="External"/><Relationship Id="rId5" Type="http://schemas.openxmlformats.org/officeDocument/2006/relationships/hyperlink" Target="http://www.linkedin.com/in/austinjonathan1" TargetMode="External"/><Relationship Id="rId6" Type="http://schemas.openxmlformats.org/officeDocument/2006/relationships/image" Target="../media/image29.jp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ieeexplore.ieee.org/abstract/document/8450237" TargetMode="External"/><Relationship Id="rId4" Type="http://schemas.openxmlformats.org/officeDocument/2006/relationships/hyperlink" Target="https://www.bloomberg.com/features/2016-ev-oil-crisi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Management System (EMS) for Storage Cells in Electric Vehicles (EVs)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19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Andrew Tran, Hiromi Saito, &amp; Jonathan Austin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14,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Current Sense Schematic (Pt. 2)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25" y="791375"/>
            <a:ext cx="7592174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Simulation Results</a:t>
            </a:r>
            <a:endParaRPr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25" y="869575"/>
            <a:ext cx="709505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Current Sense Schematic (Pt. 1)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975" y="754725"/>
            <a:ext cx="1245400" cy="384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725" y="748125"/>
            <a:ext cx="1245400" cy="38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550" y="758825"/>
            <a:ext cx="1245400" cy="383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3625" y="748125"/>
            <a:ext cx="1272281" cy="385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816325" y="4692325"/>
            <a:ext cx="12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Top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2776663" y="4676550"/>
            <a:ext cx="11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Power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5015100" y="4676550"/>
            <a:ext cx="12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Ground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6759025" y="4676550"/>
            <a:ext cx="14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Bottom Layer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460950" y="21049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Digital Signal Processor (DSP) Pulse Width Modulated (PWM) Signals</a:t>
            </a:r>
            <a:endParaRPr/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825025"/>
            <a:ext cx="5203994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Digital Signal Processor (DSP) Pulse Width Modulated (PWM) Signals</a:t>
            </a:r>
            <a:endParaRPr/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825025"/>
            <a:ext cx="5203994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/>
          <p:nvPr/>
        </p:nvSpPr>
        <p:spPr>
          <a:xfrm>
            <a:off x="2978950" y="2689625"/>
            <a:ext cx="1157400" cy="22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1821550" y="825025"/>
            <a:ext cx="3480600" cy="11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296475" y="3632600"/>
            <a:ext cx="4815000" cy="133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Digital Signal Processor (DSP) Pulse Width Modulated (PWM) Signals</a:t>
            </a:r>
            <a:endParaRPr/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825025"/>
            <a:ext cx="5203994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994" y="750025"/>
            <a:ext cx="2373554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/>
          <p:nvPr/>
        </p:nvSpPr>
        <p:spPr>
          <a:xfrm>
            <a:off x="2978950" y="2689625"/>
            <a:ext cx="1157400" cy="22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1821550" y="825025"/>
            <a:ext cx="3480600" cy="11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296475" y="3632600"/>
            <a:ext cx="4815000" cy="133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745063" y="1430462"/>
            <a:ext cx="887400" cy="578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6740125" y="1896675"/>
            <a:ext cx="1167900" cy="675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1" name="Google Shape;201;p28"/>
          <p:cNvCxnSpPr>
            <a:stCxn id="199" idx="0"/>
            <a:endCxn id="200" idx="2"/>
          </p:cNvCxnSpPr>
          <p:nvPr/>
        </p:nvCxnSpPr>
        <p:spPr>
          <a:xfrm flipH="1" rot="10800000">
            <a:off x="6081050" y="2571649"/>
            <a:ext cx="1242900" cy="1751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8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State of Charge (SOC) Adapted Sorting Algorithm (Pt. 1)</a:t>
            </a:r>
            <a:endParaRPr/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 b="0" l="12056" r="0" t="30671"/>
          <a:stretch/>
        </p:blipFill>
        <p:spPr>
          <a:xfrm>
            <a:off x="0" y="1857650"/>
            <a:ext cx="3729050" cy="2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7000"/>
            <a:ext cx="3729049" cy="62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State of Charge (SOC) Adapted Sorting Algorithm (Pt. 1)</a:t>
            </a:r>
            <a:endParaRPr/>
          </a:p>
        </p:txBody>
      </p:sp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12056" r="0" t="30671"/>
          <a:stretch/>
        </p:blipFill>
        <p:spPr>
          <a:xfrm>
            <a:off x="0" y="1857650"/>
            <a:ext cx="3729050" cy="2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7000"/>
            <a:ext cx="3729049" cy="62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/>
          <p:nvPr/>
        </p:nvSpPr>
        <p:spPr>
          <a:xfrm>
            <a:off x="1457325" y="3064650"/>
            <a:ext cx="19824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575" y="927000"/>
            <a:ext cx="4840840" cy="37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2145500" y="2046675"/>
            <a:ext cx="46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604850" y="3913575"/>
            <a:ext cx="46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2207425" y="3913575"/>
            <a:ext cx="3429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2614700" y="4293375"/>
            <a:ext cx="9858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54775" y="4491675"/>
            <a:ext cx="2559900" cy="33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State of Charge (SOC) Adapted Sorting Algorithm (Pt. 2)</a:t>
            </a:r>
            <a:endParaRPr/>
          </a:p>
        </p:txBody>
      </p:sp>
      <p:sp>
        <p:nvSpPr>
          <p:cNvPr id="233" name="Google Shape;233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 b="2320" l="11158" r="0" t="2196"/>
          <a:stretch/>
        </p:blipFill>
        <p:spPr>
          <a:xfrm>
            <a:off x="0" y="774438"/>
            <a:ext cx="3301350" cy="23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4">
            <a:alphaModFix/>
          </a:blip>
          <a:srcRect b="2180" l="12739" r="0" t="3033"/>
          <a:stretch/>
        </p:blipFill>
        <p:spPr>
          <a:xfrm>
            <a:off x="0" y="3255125"/>
            <a:ext cx="3301350" cy="157082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211050" y="3964775"/>
            <a:ext cx="24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Andrew Tran</a:t>
            </a:r>
            <a:endParaRPr sz="17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Power Module Design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329850" y="3964775"/>
            <a:ext cx="24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Hiromi Saito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Power Module Design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264150" y="3964775"/>
            <a:ext cx="248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Jonathan Austin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Embedded Systems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278600" y="1146575"/>
            <a:ext cx="2260800" cy="2818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6">
            <a:alphaModFix/>
          </a:blip>
          <a:srcRect b="12450" l="0" r="17122" t="789"/>
          <a:stretch/>
        </p:blipFill>
        <p:spPr>
          <a:xfrm rot="-5400000">
            <a:off x="131400" y="1564500"/>
            <a:ext cx="2566200" cy="201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6375900" y="1146575"/>
            <a:ext cx="2260800" cy="2818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7">
            <a:alphaModFix/>
          </a:blip>
          <a:srcRect b="0" l="5591" r="10949" t="0"/>
          <a:stretch/>
        </p:blipFill>
        <p:spPr>
          <a:xfrm>
            <a:off x="6500550" y="1272575"/>
            <a:ext cx="2011500" cy="256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3441600" y="1146575"/>
            <a:ext cx="2260800" cy="2818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8">
            <a:alphaModFix/>
          </a:blip>
          <a:srcRect b="11861" l="0" r="7740" t="7061"/>
          <a:stretch/>
        </p:blipFill>
        <p:spPr>
          <a:xfrm>
            <a:off x="3566250" y="1279500"/>
            <a:ext cx="2011500" cy="258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State of Charge (SOC) Adapted Sorting Algorithm (Pt. 2)</a:t>
            </a:r>
            <a:endParaRPr/>
          </a:p>
        </p:txBody>
      </p:sp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 b="2320" l="11158" r="0" t="2196"/>
          <a:stretch/>
        </p:blipFill>
        <p:spPr>
          <a:xfrm>
            <a:off x="0" y="774438"/>
            <a:ext cx="3301350" cy="23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 rotWithShape="1">
          <a:blip r:embed="rId4">
            <a:alphaModFix/>
          </a:blip>
          <a:srcRect b="2180" l="12739" r="0" t="3033"/>
          <a:stretch/>
        </p:blipFill>
        <p:spPr>
          <a:xfrm>
            <a:off x="0" y="3255125"/>
            <a:ext cx="3301350" cy="157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7400" y="1107199"/>
            <a:ext cx="1824674" cy="34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8125" y="1107203"/>
            <a:ext cx="3681350" cy="340525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/>
          <p:nvPr/>
        </p:nvSpPr>
        <p:spPr>
          <a:xfrm>
            <a:off x="1200150" y="4350525"/>
            <a:ext cx="18246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1609725" y="1050125"/>
            <a:ext cx="46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1333500" y="1920475"/>
            <a:ext cx="46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1333500" y="2587800"/>
            <a:ext cx="46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1995475" y="3255125"/>
            <a:ext cx="919200" cy="1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 PWM Output Results (Pt. 1) w/o any sorting</a:t>
            </a:r>
            <a:endParaRPr/>
          </a:p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8726048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 PWM Output Results (Pt. 2) SORT_LEVELS</a:t>
            </a:r>
            <a:endParaRPr/>
          </a:p>
        </p:txBody>
      </p:sp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8708198" cy="45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 PWM Output Results (Pt. 3) SOC_sort_algo </a:t>
            </a:r>
            <a:endParaRPr/>
          </a:p>
        </p:txBody>
      </p:sp>
      <p:sp>
        <p:nvSpPr>
          <p:cNvPr id="272" name="Google Shape;272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8730610" cy="45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 PWM Output Results (Pt. 3) SOC_sort_algo </a:t>
            </a:r>
            <a:endParaRPr/>
          </a:p>
        </p:txBody>
      </p:sp>
      <p:sp>
        <p:nvSpPr>
          <p:cNvPr id="279" name="Google Shape;279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050"/>
            <a:ext cx="8703679" cy="45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Schedule</a:t>
            </a:r>
            <a:endParaRPr/>
          </a:p>
        </p:txBody>
      </p:sp>
      <p:sp>
        <p:nvSpPr>
          <p:cNvPr id="286" name="Google Shape;286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7" name="Google Shape;287;p37"/>
          <p:cNvGraphicFramePr/>
          <p:nvPr/>
        </p:nvGraphicFramePr>
        <p:xfrm>
          <a:off x="477675" y="2116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{5A10EA22-E6F2-4333-8FD2-8039C89997AC}</a:tableStyleId>
              </a:tblPr>
              <a:tblGrid>
                <a:gridCol w="971550"/>
                <a:gridCol w="666750"/>
                <a:gridCol w="3314700"/>
                <a:gridCol w="361950"/>
                <a:gridCol w="361950"/>
                <a:gridCol w="361950"/>
                <a:gridCol w="361950"/>
                <a:gridCol w="361950"/>
                <a:gridCol w="361950"/>
                <a:gridCol w="361950"/>
                <a:gridCol w="361950"/>
                <a:gridCol w="3619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Team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Member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Task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June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July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000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6/23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6/30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7/5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7/12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7/19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7/26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Embedded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Systems (ES)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Jonathan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Finish Implementing and Testing SOC Sorting Algorithm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Write SOC Estimation Algorithm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200025">
                <a:tc row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Power Module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Design (PMD)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Andrew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Learn Ansys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Hiromi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Redesign VIAs and footprints for Current Sense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Andrew &amp;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Hiromi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Learn more about designing PCBs on OrCad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Finish Current Sense PCB Board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S. S. George and M. O. Badawy, A Modular Multi-Level Converter for Energy Management of Hybrid Storage System in Electric Vehicles, 2018 IEEE Transportation Electrification Conference and Expo (ITEC), Long Beach, CA, USA, 2018, pp. 336-341, doi: 10.1109/ITEC.2018.8450237. Available at: &lt;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https://ieeexplore.ieee.org/abstract/document/8450237</a:t>
            </a:r>
            <a:r>
              <a:rPr lang="en"/>
              <a:t>&gt; [Accessed 8 May 2021].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[2] T. Randall, "Here’s How Electric Cars Will Cause the Next Oil Crisis", Bloomberg.com, 2016. [Online]. Available: &lt;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https://www.bloomberg.com/features/2016-ev-oil-crisis/</a:t>
            </a:r>
            <a:r>
              <a:rPr lang="en"/>
              <a:t>&gt; [Accessed: 08 May 2021].</a:t>
            </a:r>
            <a:endParaRPr/>
          </a:p>
        </p:txBody>
      </p:sp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/>
        </p:nvSpPr>
        <p:spPr>
          <a:xfrm>
            <a:off x="2370000" y="182150"/>
            <a:ext cx="440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endParaRPr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500" y="1290350"/>
            <a:ext cx="2890999" cy="30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236775" y="1891400"/>
            <a:ext cx="2808000" cy="12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Presentation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Outline</a:t>
            </a:r>
            <a:endParaRPr sz="3600"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493300" y="203600"/>
            <a:ext cx="5400600" cy="48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Background</a:t>
            </a:r>
            <a:endParaRPr sz="2400">
              <a:solidFill>
                <a:schemeClr val="lt2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Project Overview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Current Hardware System</a:t>
            </a:r>
            <a:endParaRPr sz="2400">
              <a:solidFill>
                <a:schemeClr val="lt2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Goals</a:t>
            </a:r>
            <a:endParaRPr sz="2400">
              <a:solidFill>
                <a:schemeClr val="lt2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Power Module Design (PMD)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Current Sense Schematic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Printed Circuit Board (PCB)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Simulation Results</a:t>
            </a:r>
            <a:endParaRPr sz="2400">
              <a:solidFill>
                <a:schemeClr val="lt2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Embedded Systems (ES)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DSP PWM Signals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Adapted Sorting Algorithm</a:t>
            </a:r>
            <a:endParaRPr sz="2400">
              <a:solidFill>
                <a:schemeClr val="lt2"/>
              </a:solidFill>
            </a:endParaRPr>
          </a:p>
          <a:p>
            <a:pPr indent="-369569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alphaUcPeriod"/>
            </a:pPr>
            <a:r>
              <a:rPr lang="en" sz="2400">
                <a:solidFill>
                  <a:schemeClr val="lt2"/>
                </a:solidFill>
              </a:rPr>
              <a:t>PWM Output Results</a:t>
            </a:r>
            <a:endParaRPr sz="2400">
              <a:solidFill>
                <a:schemeClr val="lt2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Work Schedule</a:t>
            </a:r>
            <a:endParaRPr sz="2400">
              <a:solidFill>
                <a:schemeClr val="lt2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AutoNum type="romanUcPeriod"/>
            </a:pPr>
            <a:r>
              <a:rPr lang="en" sz="2400">
                <a:solidFill>
                  <a:schemeClr val="lt2"/>
                </a:solidFill>
              </a:rPr>
              <a:t>Questions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Background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2035, predicated EV market share of the car industry is roughly </a:t>
            </a:r>
            <a:r>
              <a:rPr b="1" lang="en"/>
              <a:t>35%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Maintenance of EVs require large improvement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</a:t>
            </a:r>
            <a:r>
              <a:rPr b="1" lang="en"/>
              <a:t>Novel EMS of Storage Cells</a:t>
            </a:r>
            <a:endParaRPr b="1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3762739" cy="27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[2]</a:t>
            </a:r>
            <a:endParaRPr/>
          </a:p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Project Overview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388" y="1822825"/>
            <a:ext cx="4881218" cy="3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0" y="4743300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Current Hardware System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Multilevel Converter (MMC) Boards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Inverter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Old Current Sense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Old Voltage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Digital Signal Processor (DSP) Controller</a:t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875" y="1919075"/>
            <a:ext cx="3613599" cy="27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III. Goals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471900" y="1814175"/>
            <a:ext cx="37545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Finish PCBs for the redesigned schematics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Testing the new boards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Finish Implementing and Testing SOC Sorting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SOC Estimation Algorithm</a:t>
            </a:r>
            <a:endParaRPr/>
          </a:p>
        </p:txBody>
      </p:sp>
      <p:pic>
        <p:nvPicPr>
          <p:cNvPr descr="Starting Strong - 10 Tips for Goal Setting | Netgain"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475" y="1814175"/>
            <a:ext cx="4517176" cy="30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>
            <a:off x="460950" y="21049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IV. Power Module Design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 Current Sense Schematic (Pt. 1)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2" cy="287390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